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70" r:id="rId12"/>
    <p:sldId id="271" r:id="rId13"/>
    <p:sldId id="264" r:id="rId14"/>
    <p:sldId id="263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102"/>
  </p:normalViewPr>
  <p:slideViewPr>
    <p:cSldViewPr snapToGrid="0" snapToObjects="1" showGuides="1">
      <p:cViewPr>
        <p:scale>
          <a:sx n="56" d="100"/>
          <a:sy n="56" d="100"/>
        </p:scale>
        <p:origin x="2080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FE179-D302-CF43-9F60-7BE9673ED2F9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A7801-1393-A14F-B696-4B8C265DAD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167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Hello everyone</a:t>
            </a:r>
            <a:r>
              <a:rPr kumimoji="1" lang="en-US" altLang="zh-TW" baseline="0" dirty="0" smtClean="0"/>
              <a:t> we are 3drens.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3917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And</a:t>
            </a:r>
            <a:r>
              <a:rPr lang="en-US" altLang="zh-TW" baseline="0" dirty="0" smtClean="0"/>
              <a:t> that‘s  it , just go parking with navigation! And is it easy , would u like to try 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3C3C7-3256-414E-8882-AF9AA269F0C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29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How it works ? We collect</a:t>
            </a:r>
            <a:r>
              <a:rPr kumimoji="1" lang="en-US" altLang="zh-TW" baseline="0" dirty="0" smtClean="0"/>
              <a:t> all real time parking data, process and reformat them and feed them to line messenger 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85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In</a:t>
            </a:r>
            <a:r>
              <a:rPr kumimoji="1" lang="en-US" altLang="zh-TW" baseline="0" dirty="0" smtClean="0"/>
              <a:t> order to ensure every driver has opportunity to parking, we design the scoring system, we calculate the occupancy prediction by distance, space </a:t>
            </a:r>
            <a:r>
              <a:rPr kumimoji="1" lang="en-US" altLang="zh-TW" baseline="0" dirty="0" err="1" smtClean="0"/>
              <a:t>availabilty</a:t>
            </a:r>
            <a:r>
              <a:rPr kumimoji="1" lang="en-US" altLang="zh-TW" baseline="0" dirty="0" smtClean="0"/>
              <a:t>, and thanks to here map they provide rich of </a:t>
            </a:r>
            <a:r>
              <a:rPr kumimoji="1" lang="en-US" altLang="zh-TW" baseline="0" dirty="0" err="1" smtClean="0"/>
              <a:t>api</a:t>
            </a:r>
            <a:r>
              <a:rPr kumimoji="1" lang="en-US" altLang="zh-TW" baseline="0" dirty="0" smtClean="0"/>
              <a:t> like route </a:t>
            </a:r>
            <a:r>
              <a:rPr kumimoji="1" lang="en-US" altLang="zh-TW" baseline="0" dirty="0" err="1" smtClean="0"/>
              <a:t>matrice</a:t>
            </a:r>
            <a:r>
              <a:rPr kumimoji="1" lang="en-US" altLang="zh-TW" baseline="0" dirty="0" smtClean="0"/>
              <a:t>, traffic condition and weather, these useful information will help us to optimize parking </a:t>
            </a:r>
            <a:r>
              <a:rPr kumimoji="1" lang="en-US" altLang="zh-TW" baseline="0" dirty="0" err="1" smtClean="0"/>
              <a:t>posibility</a:t>
            </a:r>
            <a:r>
              <a:rPr kumimoji="1" lang="en-US" altLang="zh-TW" baseline="0" dirty="0" smtClean="0"/>
              <a:t> 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991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Comparing</a:t>
            </a:r>
            <a:r>
              <a:rPr lang="en-US" altLang="zh-TW" baseline="0" dirty="0" smtClean="0"/>
              <a:t> to the other parking application, these application are good, but parking bot is more focus on driver safety, we eliminate the unnecessary operation process and shrink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the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user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operation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time. Only 3 second to get the parking.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3C3C7-3256-414E-8882-AF9AA269F0C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824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Why we choose line messenger</a:t>
            </a:r>
            <a:r>
              <a:rPr kumimoji="1" lang="en-US" altLang="zh-TW" baseline="0" dirty="0" smtClean="0"/>
              <a:t> rather than mobile apps , according to report, the growth of app install and usage has decrease to 1% , but the line messenger is popular messenger between Korea, Japan and Taiwan, there is about 19Mil active user in </a:t>
            </a:r>
            <a:r>
              <a:rPr kumimoji="1" lang="en-US" altLang="zh-TW" baseline="0" dirty="0" err="1" smtClean="0"/>
              <a:t>taiwan</a:t>
            </a:r>
            <a:r>
              <a:rPr kumimoji="1" lang="en-US" altLang="zh-TW" baseline="0" dirty="0" smtClean="0"/>
              <a:t>, so we decided choose implement our application on line.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4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Currently in this MVP level</a:t>
            </a:r>
            <a:r>
              <a:rPr kumimoji="1" lang="en-US" altLang="zh-TW" baseline="0" dirty="0" smtClean="0"/>
              <a:t> project, the parking open data </a:t>
            </a:r>
            <a:r>
              <a:rPr kumimoji="1" lang="en-US" altLang="zh-TW" dirty="0" smtClean="0"/>
              <a:t>has</a:t>
            </a:r>
            <a:r>
              <a:rPr kumimoji="1" lang="en-US" altLang="zh-TW" baseline="0" dirty="0" smtClean="0"/>
              <a:t> supported in </a:t>
            </a:r>
            <a:r>
              <a:rPr kumimoji="1" lang="en-US" altLang="zh-TW" baseline="0" dirty="0" err="1" smtClean="0"/>
              <a:t>taipei</a:t>
            </a:r>
            <a:r>
              <a:rPr kumimoji="1" lang="en-US" altLang="zh-TW" baseline="0" dirty="0" smtClean="0"/>
              <a:t> / new </a:t>
            </a:r>
            <a:r>
              <a:rPr kumimoji="1" lang="en-US" altLang="zh-TW" baseline="0" dirty="0" err="1" smtClean="0"/>
              <a:t>taipei</a:t>
            </a:r>
            <a:r>
              <a:rPr kumimoji="1" lang="en-US" altLang="zh-TW" baseline="0" dirty="0" smtClean="0"/>
              <a:t> city and S </a:t>
            </a:r>
            <a:r>
              <a:rPr kumimoji="1" lang="en-US" altLang="zh-TW" baseline="0" dirty="0" err="1" smtClean="0"/>
              <a:t>korea</a:t>
            </a:r>
            <a:r>
              <a:rPr kumimoji="1" lang="en-US" altLang="zh-TW" baseline="0" dirty="0" smtClean="0"/>
              <a:t> .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8021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Please join us and enjoy the</a:t>
            </a:r>
            <a:r>
              <a:rPr kumimoji="1" lang="en-US" altLang="zh-TW" baseline="0" dirty="0" smtClean="0"/>
              <a:t> new parking experience with parking bot. one scan two steps three go to parking.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113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aseline="0" dirty="0" smtClean="0"/>
              <a:t> I think most of you have the </a:t>
            </a:r>
            <a:r>
              <a:rPr kumimoji="1" lang="en-US" altLang="zh-TW" dirty="0" smtClean="0"/>
              <a:t>experience</a:t>
            </a:r>
            <a:r>
              <a:rPr kumimoji="1" lang="en-US" altLang="zh-TW" baseline="0" dirty="0" smtClean="0"/>
              <a:t> this situation in your journey? Waiting for a long traffic jam just for one precious parking lot.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016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Finding</a:t>
            </a:r>
            <a:r>
              <a:rPr kumimoji="1" lang="en-US" altLang="zh-TW" baseline="0" dirty="0" smtClean="0"/>
              <a:t> a parking lot is always headache issue of every driver.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374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According to report driver average spend</a:t>
            </a:r>
            <a:r>
              <a:rPr kumimoji="1" lang="en-US" altLang="zh-TW" baseline="0" dirty="0" smtClean="0"/>
              <a:t> 336 hours to find parking space per year</a:t>
            </a:r>
          </a:p>
          <a:p>
            <a:r>
              <a:rPr kumimoji="1" lang="en-US" altLang="zh-TW" baseline="0" dirty="0" smtClean="0"/>
              <a:t>And this effect the 30% traffic jam.</a:t>
            </a:r>
          </a:p>
          <a:p>
            <a:r>
              <a:rPr kumimoji="1" lang="en-US" altLang="zh-TW" baseline="0" dirty="0" smtClean="0"/>
              <a:t>Most of drivers have the experienced of cancelled the trip or change destination just because of no parking lot.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617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It not only</a:t>
            </a:r>
            <a:r>
              <a:rPr kumimoji="1" lang="en-US" altLang="zh-TW" baseline="0" dirty="0" smtClean="0"/>
              <a:t> effect your travel experience and also cause a city wide issues, In </a:t>
            </a:r>
            <a:r>
              <a:rPr kumimoji="1" lang="en-US" altLang="zh-TW" baseline="0" dirty="0" err="1" smtClean="0"/>
              <a:t>taipei</a:t>
            </a:r>
            <a:r>
              <a:rPr kumimoji="1" lang="en-US" altLang="zh-TW" baseline="0" dirty="0" smtClean="0"/>
              <a:t> city , almost half traffic tickets are come from illegal parking, it become the top one traffic issue.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80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But most of driver blame</a:t>
            </a:r>
            <a:r>
              <a:rPr kumimoji="1" lang="en-US" altLang="zh-TW" baseline="0" dirty="0" smtClean="0"/>
              <a:t> it to not </a:t>
            </a:r>
            <a:r>
              <a:rPr kumimoji="1" lang="en-US" altLang="zh-TW" baseline="0" dirty="0" err="1" smtClean="0"/>
              <a:t>enuf</a:t>
            </a:r>
            <a:r>
              <a:rPr kumimoji="1" lang="en-US" altLang="zh-TW" baseline="0" dirty="0" smtClean="0"/>
              <a:t> of parking lot, but the problem is the real time parking information is not deliver to themselves.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2A7801-1393-A14F-B696-4B8C265DAD4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103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 we are here to solve this problem,</a:t>
            </a:r>
            <a:r>
              <a:rPr lang="en-US" altLang="zh-TW" baseline="0" dirty="0" smtClean="0"/>
              <a:t> i</a:t>
            </a:r>
            <a:r>
              <a:rPr lang="en-US" altLang="zh-TW" dirty="0" smtClean="0"/>
              <a:t>ntroducing</a:t>
            </a:r>
            <a:r>
              <a:rPr lang="en-US" altLang="zh-TW" baseline="0" dirty="0" smtClean="0"/>
              <a:t> the parking bot, we provide 2 features , first we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3C3C7-3256-414E-8882-AF9AA269F0C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59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First</a:t>
            </a:r>
            <a:r>
              <a:rPr lang="en-US" altLang="zh-TW" baseline="0" dirty="0" smtClean="0"/>
              <a:t> of all, share your location to line bot.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3C3C7-3256-414E-8882-AF9AA269F0C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156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Parking bot will return the nearest parking lot with</a:t>
            </a:r>
            <a:r>
              <a:rPr lang="en-US" altLang="zh-TW" baseline="0" dirty="0" smtClean="0"/>
              <a:t> represent as card, you can swipe and choose where u want to park.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3C3C7-3256-414E-8882-AF9AA269F0C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27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91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83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180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0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390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907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50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657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647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167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138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00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722A3-C895-8849-949C-3C535BEE2EBA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AB4DD-6151-3249-8A1B-CACC83F0984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91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8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microsoft.com/office/2007/relationships/hdphoto" Target="../media/hdphoto1.wdp"/><Relationship Id="rId7" Type="http://schemas.openxmlformats.org/officeDocument/2006/relationships/image" Target="../media/image31.png"/><Relationship Id="rId8" Type="http://schemas.microsoft.com/office/2007/relationships/hdphoto" Target="../media/hdphoto2.wdp"/><Relationship Id="rId9" Type="http://schemas.openxmlformats.org/officeDocument/2006/relationships/image" Target="../media/image32.png"/><Relationship Id="rId10" Type="http://schemas.microsoft.com/office/2007/relationships/hdphoto" Target="../media/hdphoto3.wdp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4.wdp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hyperlink" Target="https://techcrunch.com/2017/08/25/majority-of-u-s-consumers-still-download-zero-apps-per-month-says-comscore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5.jpg"/><Relationship Id="rId7" Type="http://schemas.openxmlformats.org/officeDocument/2006/relationships/image" Target="../media/image16.tiff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4143375"/>
            <a:ext cx="12192000" cy="769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4000" b="1" dirty="0" smtClean="0">
                <a:latin typeface="Helvetica" charset="0"/>
                <a:ea typeface="Helvetica" charset="0"/>
                <a:cs typeface="Helvetica" charset="0"/>
              </a:rPr>
              <a:t>2018</a:t>
            </a:r>
            <a:r>
              <a:rPr lang="zh-TW" altLang="en-US" sz="40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zh-TW" altLang="en-US" sz="4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亞洲跨國 </a:t>
            </a:r>
            <a:r>
              <a:rPr lang="en-US" altLang="zh-TW" sz="4000" b="1" dirty="0" smtClean="0">
                <a:latin typeface="Helvetica" charset="0"/>
                <a:ea typeface="Helvetica" charset="0"/>
                <a:cs typeface="Helvetica" charset="0"/>
              </a:rPr>
              <a:t>Hackathon</a:t>
            </a:r>
            <a:r>
              <a:rPr lang="zh-TW" altLang="en-US" sz="4000" b="1" dirty="0" smtClean="0">
                <a:latin typeface="Helvetica" charset="0"/>
                <a:ea typeface="Helvetica" charset="0"/>
                <a:cs typeface="Helvetica" charset="0"/>
              </a:rPr>
              <a:t> － </a:t>
            </a:r>
            <a:r>
              <a:rPr lang="zh-TW" altLang="en-US" sz="40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觀光</a:t>
            </a: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旅遊</a:t>
            </a:r>
            <a:endParaRPr kumimoji="1"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28108" y="1348644"/>
            <a:ext cx="8735783" cy="2832848"/>
            <a:chOff x="1572823" y="1160911"/>
            <a:chExt cx="8735783" cy="283284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823" y="1160911"/>
              <a:ext cx="2829909" cy="2832848"/>
            </a:xfrm>
            <a:prstGeom prst="rect">
              <a:avLst/>
            </a:prstGeom>
          </p:spPr>
        </p:pic>
        <p:sp>
          <p:nvSpPr>
            <p:cNvPr id="7" name="TextBox 13"/>
            <p:cNvSpPr txBox="1"/>
            <p:nvPr/>
          </p:nvSpPr>
          <p:spPr>
            <a:xfrm>
              <a:off x="1967402" y="2485654"/>
              <a:ext cx="8341204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1500" b="1" dirty="0" err="1" smtClean="0">
                  <a:gradFill flip="none" rotWithShape="1">
                    <a:gsLst>
                      <a:gs pos="0">
                        <a:srgbClr val="FF5897"/>
                      </a:gs>
                      <a:gs pos="50000">
                        <a:srgbClr val="FF7B64"/>
                      </a:gs>
                      <a:gs pos="100000">
                        <a:srgbClr val="FFAC2A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latin typeface="+mn-ea"/>
                  <a:cs typeface="Roboto Regular" charset="0"/>
                </a:rPr>
                <a:t>arkingBot</a:t>
              </a:r>
              <a:endParaRPr lang="en-US" sz="11500" b="1" dirty="0">
                <a:gradFill flip="none" rotWithShape="1">
                  <a:gsLst>
                    <a:gs pos="0">
                      <a:srgbClr val="FF5897"/>
                    </a:gs>
                    <a:gs pos="50000">
                      <a:srgbClr val="FF7B64"/>
                    </a:gs>
                    <a:gs pos="100000">
                      <a:srgbClr val="FFAC2A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+mn-ea"/>
                <a:cs typeface="Roboto Regular" charset="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17" y="5042317"/>
            <a:ext cx="2757905" cy="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iPhone6_mockup_front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88" y="244438"/>
            <a:ext cx="4349932" cy="66135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60646" y="2075496"/>
            <a:ext cx="3342582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15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</a:p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and GO!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1122499"/>
            <a:ext cx="2636920" cy="46860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069" y="3109749"/>
            <a:ext cx="1583617" cy="1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parking icon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25" y="2635624"/>
            <a:ext cx="1586752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92" y="2503277"/>
            <a:ext cx="1901264" cy="19012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983" y="4379632"/>
            <a:ext cx="39068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Real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-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time</a:t>
            </a:r>
            <a:r>
              <a:rPr lang="zh-TW" altLang="en-US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Parking </a:t>
            </a:r>
          </a:p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information (open data)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10390" y="4404541"/>
            <a:ext cx="3776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Process and re-format</a:t>
            </a:r>
          </a:p>
        </p:txBody>
      </p:sp>
      <p:pic>
        <p:nvPicPr>
          <p:cNvPr id="3076" name="Picture 4" descr="line icon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05" y="2478368"/>
            <a:ext cx="1848790" cy="18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172778" y="4379632"/>
            <a:ext cx="4051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Feed to Line messenger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0615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 smtClean="0">
                <a:latin typeface="Helvetica Neue" charset="0"/>
                <a:ea typeface="Helvetica Neue" charset="0"/>
                <a:cs typeface="Helvetica Neue" charset="0"/>
              </a:rPr>
              <a:t>How it works?</a:t>
            </a:r>
            <a:endParaRPr lang="zh-TW" altLang="en-US" sz="4800" dirty="0"/>
          </a:p>
        </p:txBody>
      </p:sp>
      <p:sp>
        <p:nvSpPr>
          <p:cNvPr id="6" name="矩形 5"/>
          <p:cNvSpPr/>
          <p:nvPr/>
        </p:nvSpPr>
        <p:spPr>
          <a:xfrm>
            <a:off x="5687555" y="3244334"/>
            <a:ext cx="816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Helvetica Neue" charset="0"/>
                <a:ea typeface="Helvetica Neue" charset="0"/>
                <a:cs typeface="Helvetica Neue" charset="0"/>
              </a:rPr>
              <a:t>more</a:t>
            </a:r>
            <a:r>
              <a:rPr lang="zh-TW" altLang="en-US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163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615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 smtClean="0">
                <a:latin typeface="Helvetica Neue" charset="0"/>
                <a:ea typeface="Helvetica Neue" charset="0"/>
                <a:cs typeface="Helvetica Neue" charset="0"/>
              </a:rPr>
              <a:t>Scoring system</a:t>
            </a:r>
            <a:endParaRPr lang="zh-TW" altLang="en-US" sz="4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373" y="2402840"/>
            <a:ext cx="3204777" cy="40253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062" y="2402840"/>
            <a:ext cx="2635135" cy="402532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468992" y="1503279"/>
            <a:ext cx="2471362" cy="2400300"/>
            <a:chOff x="6244035" y="1493142"/>
            <a:chExt cx="2471362" cy="2400300"/>
          </a:xfrm>
        </p:grpSpPr>
        <p:sp>
          <p:nvSpPr>
            <p:cNvPr id="13" name="矩形 12"/>
            <p:cNvSpPr/>
            <p:nvPr/>
          </p:nvSpPr>
          <p:spPr>
            <a:xfrm>
              <a:off x="6810302" y="2754338"/>
              <a:ext cx="1531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 location</a:t>
              </a:r>
              <a:endParaRPr lang="zh-TW" altLang="en-US" dirty="0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035" y="1493142"/>
              <a:ext cx="2471362" cy="24003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191384" y="1752222"/>
              <a:ext cx="576664" cy="941070"/>
            </a:xfrm>
            <a:prstGeom prst="rect">
              <a:avLst/>
            </a:prstGeom>
          </p:spPr>
        </p:pic>
      </p:grpSp>
      <p:sp>
        <p:nvSpPr>
          <p:cNvPr id="16" name="圓角矩形 15"/>
          <p:cNvSpPr/>
          <p:nvPr/>
        </p:nvSpPr>
        <p:spPr>
          <a:xfrm>
            <a:off x="4253407" y="1762359"/>
            <a:ext cx="4170505" cy="48670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9621792" y="6118443"/>
            <a:ext cx="26084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Optimize </a:t>
            </a:r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parking</a:t>
            </a:r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algn="ctr"/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possibility.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9" name="直線箭頭接點 18"/>
          <p:cNvCxnSpPr>
            <a:stCxn id="14" idx="3"/>
          </p:cNvCxnSpPr>
          <p:nvPr/>
        </p:nvCxnSpPr>
        <p:spPr>
          <a:xfrm>
            <a:off x="2476073" y="4415502"/>
            <a:ext cx="1464281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>
            <a:off x="8518967" y="4415502"/>
            <a:ext cx="55726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/>
          <a:srcRect b="10000"/>
          <a:stretch/>
        </p:blipFill>
        <p:spPr>
          <a:xfrm>
            <a:off x="10168398" y="1219511"/>
            <a:ext cx="1515195" cy="125444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329490" y="4437042"/>
            <a:ext cx="409442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Parking lot distance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Usage (space availability)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Route matrices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Traffic condition</a:t>
            </a:r>
            <a:endParaRPr lang="en-US" altLang="zh-TW" b="1" dirty="0" smtClean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Weather (Shower/Sprinkles)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924" y="1824604"/>
            <a:ext cx="1714106" cy="190694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5431527" y="1294146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smtClean="0">
                <a:latin typeface="Helvetica Neue" charset="0"/>
                <a:ea typeface="Helvetica Neue" charset="0"/>
                <a:cs typeface="Helvetica Neue" charset="0"/>
              </a:rPr>
              <a:t>Compute Engine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41685" y="6197331"/>
            <a:ext cx="1604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latin typeface="Helvetica Neue" charset="0"/>
                <a:ea typeface="Helvetica Neue" charset="0"/>
                <a:cs typeface="Helvetica Neue" charset="0"/>
              </a:rPr>
              <a:t>User input</a:t>
            </a:r>
            <a:endParaRPr lang="zh-TW" alt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683" y="5294841"/>
            <a:ext cx="400034" cy="363316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683" y="5730724"/>
            <a:ext cx="400034" cy="363316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979" y="6197331"/>
            <a:ext cx="400034" cy="36331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253407" y="3563429"/>
            <a:ext cx="4170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TW" b="1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Occupancy prediction</a:t>
            </a:r>
            <a:endParaRPr lang="en-US" altLang="zh-TW" b="1" dirty="0" smtClean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4041775" y="212725"/>
            <a:ext cx="8150225" cy="996950"/>
          </a:xfr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Other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parking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 smtClean="0">
                <a:latin typeface="Helvetica Neue" charset="0"/>
                <a:ea typeface="Helvetica Neue" charset="0"/>
                <a:cs typeface="Helvetica Neue" charset="0"/>
              </a:rPr>
              <a:t>Apps</a:t>
            </a:r>
            <a:r>
              <a:rPr lang="zh-TW" altLang="en-US" sz="3600" b="1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are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good,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but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we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more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focus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on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messenger</a:t>
            </a:r>
            <a:r>
              <a:rPr lang="zh-TW" altLang="en-US" sz="3600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3600" b="1" dirty="0">
                <a:latin typeface="Helvetica Neue" charset="0"/>
                <a:ea typeface="Helvetica Neue" charset="0"/>
                <a:cs typeface="Helvetica Neue" charset="0"/>
              </a:rPr>
              <a:t>app.</a:t>
            </a:r>
            <a:endParaRPr lang="zh-TW" altLang="en-US" sz="36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1865422" y="1660534"/>
            <a:ext cx="35340" cy="41848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1853424" y="5779440"/>
            <a:ext cx="8855216" cy="4786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27" y="1947617"/>
            <a:ext cx="1754256" cy="1190388"/>
          </a:xfrm>
          <a:prstGeom prst="rect">
            <a:avLst/>
          </a:prstGeom>
          <a:blipFill dpi="0" rotWithShape="1">
            <a:blip r:embed="rId4">
              <a:alphaModFix amt="0"/>
              <a:grayscl/>
            </a:blip>
            <a:srcRect/>
            <a:stretch>
              <a:fillRect/>
            </a:stretch>
          </a:blipFill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60" y="3239309"/>
            <a:ext cx="910190" cy="91019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01" y="4251630"/>
            <a:ext cx="906532" cy="90653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43" y="4251630"/>
            <a:ext cx="914675" cy="914675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683443" y="5551282"/>
            <a:ext cx="3324949" cy="523220"/>
          </a:xfrm>
          <a:prstGeom prst="rect">
            <a:avLst/>
          </a:prstGeom>
          <a:solidFill>
            <a:srgbClr val="FBFBFB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TW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zh-TW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95423" y="3004811"/>
            <a:ext cx="2540000" cy="1138773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Parking</a:t>
            </a:r>
            <a:r>
              <a:rPr lang="zh-TW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zh-TW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TW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</a:p>
          <a:p>
            <a:pPr algn="ctr"/>
            <a:r>
              <a:rPr lang="en-US" altLang="zh-TW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TW" alt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Taiwan</a:t>
            </a:r>
            <a:endParaRPr lang="zh-TW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394631" y="1139687"/>
            <a:ext cx="917585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56154" y="5099805"/>
            <a:ext cx="1420413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narrow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94631" y="5916609"/>
            <a:ext cx="941582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115268" y="5949167"/>
            <a:ext cx="801681" cy="523220"/>
          </a:xfrm>
          <a:prstGeom prst="rect">
            <a:avLst/>
          </a:prstGeom>
          <a:solidFill>
            <a:srgbClr val="FBFBFB"/>
          </a:solidFill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87" y="1437245"/>
            <a:ext cx="1430121" cy="1431606"/>
          </a:xfrm>
          <a:prstGeom prst="rect">
            <a:avLst/>
          </a:prstGeom>
          <a:noFill/>
          <a:effectLst/>
        </p:spPr>
      </p:pic>
      <p:sp>
        <p:nvSpPr>
          <p:cNvPr id="3" name="矩形 2"/>
          <p:cNvSpPr/>
          <p:nvPr/>
        </p:nvSpPr>
        <p:spPr>
          <a:xfrm>
            <a:off x="7958149" y="2857258"/>
            <a:ext cx="4233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&lt; 3 second to get parking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09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 idx="4294967295"/>
          </p:nvPr>
        </p:nvSpPr>
        <p:spPr>
          <a:xfrm>
            <a:off x="0" y="307975"/>
            <a:ext cx="12192000" cy="665163"/>
          </a:xfr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 defTabSz="914400"/>
            <a:r>
              <a:rPr lang="en-US" altLang="zh-TW" sz="4800" b="1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Why we choose </a:t>
            </a:r>
            <a:r>
              <a:rPr lang="en-US" altLang="zh-TW" sz="4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LINE rather than</a:t>
            </a:r>
            <a:r>
              <a:rPr lang="zh-TW" altLang="en-US" sz="4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Apps?</a:t>
            </a:r>
            <a:endParaRPr lang="zh-TW" altLang="en-US" sz="4800" b="1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12131" y="4431595"/>
            <a:ext cx="3501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is-IS" altLang="zh-TW" sz="2800" dirty="0" smtClean="0">
                <a:solidFill>
                  <a:srgbClr val="FF2A2A"/>
                </a:solidFill>
                <a:latin typeface="Helvetica Neue" charset="0"/>
                <a:ea typeface="Helvetica Neue" charset="0"/>
                <a:cs typeface="Helvetica Neue" charset="0"/>
              </a:rPr>
              <a:t>LINE MAU 19 Million</a:t>
            </a:r>
            <a:endParaRPr lang="is-IS" altLang="zh-TW" sz="2800" i="0" dirty="0">
              <a:solidFill>
                <a:srgbClr val="FF2A2A"/>
              </a:solidFill>
              <a:effectLst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2" descr="Line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68" t="31926" r="31806" b="31509"/>
          <a:stretch/>
        </p:blipFill>
        <p:spPr bwMode="auto">
          <a:xfrm>
            <a:off x="7210692" y="2077445"/>
            <a:ext cx="2076021" cy="208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increase arrow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44" y="3519365"/>
            <a:ext cx="941309" cy="94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App logo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10" y="2077445"/>
            <a:ext cx="2094367" cy="20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1122203" y="4438421"/>
            <a:ext cx="5589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Growth of Apps 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u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sage in only 1%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268" y="3565434"/>
            <a:ext cx="849169" cy="84916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396" y="6026117"/>
            <a:ext cx="4859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1. “2017 App</a:t>
            </a:r>
            <a:r>
              <a:rPr lang="en-US" altLang="zh-TW" sz="12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Key report”, </a:t>
            </a:r>
            <a:r>
              <a:rPr lang="en-US" altLang="zh-TW" sz="1200" dirty="0">
                <a:latin typeface="Helvetica Neue" charset="0"/>
                <a:ea typeface="Helvetica Neue" charset="0"/>
                <a:cs typeface="Helvetica Neue" charset="0"/>
              </a:rPr>
              <a:t>Flurry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2017.</a:t>
            </a:r>
          </a:p>
          <a:p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2. </a:t>
            </a:r>
            <a:r>
              <a:rPr lang="en-US" altLang="zh-TW" sz="1200" dirty="0" err="1" smtClean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Techcrunch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: Majority </a:t>
            </a:r>
            <a:r>
              <a:rPr lang="en-US" altLang="zh-TW" sz="1200" dirty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of U.S. consumers still download zero apps per month, says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comScore,</a:t>
            </a:r>
            <a:r>
              <a:rPr lang="en-US" altLang="zh-TW" sz="1200" dirty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  <a:hlinkClick r:id="rId8"/>
              </a:rPr>
              <a:t>2017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altLang="zh-TW" sz="1200" dirty="0" smtClean="0">
              <a:latin typeface="Helvetica Neue" charset="0"/>
              <a:ea typeface="Helvetica Neue" charset="0"/>
              <a:cs typeface="Helvetica Neue" charset="0"/>
              <a:hlinkClick r:id="rId8"/>
            </a:endParaRPr>
          </a:p>
          <a:p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3.</a:t>
            </a:r>
            <a:r>
              <a:rPr lang="zh-TW" altLang="en-US" sz="1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LINE</a:t>
            </a:r>
            <a:r>
              <a:rPr lang="zh-TW" altLang="en-US" sz="12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2018</a:t>
            </a:r>
            <a:r>
              <a:rPr lang="zh-TW" altLang="en-US" sz="1200" dirty="0">
                <a:latin typeface="Helvetica Neue" charset="0"/>
                <a:ea typeface="Helvetica Neue" charset="0"/>
                <a:cs typeface="Helvetica Neue" charset="0"/>
              </a:rPr>
              <a:t>年度</a:t>
            </a:r>
            <a:r>
              <a:rPr lang="zh-TW" altLang="en-US" sz="1200" dirty="0" smtClean="0">
                <a:latin typeface="Helvetica Neue" charset="0"/>
                <a:ea typeface="Helvetica Neue" charset="0"/>
                <a:cs typeface="Helvetica Neue" charset="0"/>
              </a:rPr>
              <a:t>記者會</a:t>
            </a:r>
            <a:r>
              <a:rPr lang="en-US" altLang="zh-TW" sz="1200" dirty="0" smtClean="0">
                <a:latin typeface="Helvetica Neue" charset="0"/>
                <a:ea typeface="Helvetica Neue" charset="0"/>
                <a:cs typeface="Helvetica Neue" charset="0"/>
              </a:rPr>
              <a:t>, 2018/3/9.</a:t>
            </a:r>
          </a:p>
        </p:txBody>
      </p:sp>
      <p:sp>
        <p:nvSpPr>
          <p:cNvPr id="13" name="矩形 12"/>
          <p:cNvSpPr/>
          <p:nvPr/>
        </p:nvSpPr>
        <p:spPr>
          <a:xfrm>
            <a:off x="3595267" y="345903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mtClean="0">
                <a:solidFill>
                  <a:schemeClr val="bg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41953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315200" y="2090826"/>
            <a:ext cx="3619325" cy="2300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50" name="Picture 2" descr="å°åå¸opendata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38" y="2065656"/>
            <a:ext cx="2290620" cy="22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88" y="2065655"/>
            <a:ext cx="2537004" cy="23005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975478"/>
            <a:ext cx="3414436" cy="4900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21631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Supported</a:t>
            </a:r>
            <a:r>
              <a:rPr lang="zh-TW" altLang="en-US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parking</a:t>
            </a:r>
            <a:r>
              <a:rPr lang="zh-TW" altLang="en-US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information</a:t>
            </a:r>
            <a:r>
              <a:rPr lang="zh-TW" altLang="en-US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from</a:t>
            </a:r>
            <a:r>
              <a:rPr lang="zh-TW" altLang="en-US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open</a:t>
            </a:r>
            <a:r>
              <a:rPr lang="zh-TW" altLang="en-US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data</a:t>
            </a:r>
            <a:r>
              <a:rPr lang="en-US" altLang="zh-TW" sz="4000" b="1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5740" y="4366159"/>
            <a:ext cx="2145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Street parking lot</a:t>
            </a:r>
          </a:p>
          <a:p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Indoor parking lot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71720" y="4366159"/>
            <a:ext cx="2145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Street parking lot</a:t>
            </a:r>
          </a:p>
          <a:p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Indoor parking lot</a:t>
            </a:r>
            <a:endParaRPr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83582" y="4393400"/>
            <a:ext cx="3146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S. Korea Indoor parking lot</a:t>
            </a:r>
          </a:p>
        </p:txBody>
      </p:sp>
      <p:sp>
        <p:nvSpPr>
          <p:cNvPr id="11" name="矩形 10"/>
          <p:cNvSpPr/>
          <p:nvPr/>
        </p:nvSpPr>
        <p:spPr>
          <a:xfrm>
            <a:off x="1649911" y="5502297"/>
            <a:ext cx="8892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&gt; 10,000 parking information! </a:t>
            </a:r>
          </a:p>
        </p:txBody>
      </p:sp>
    </p:spTree>
    <p:extLst>
      <p:ext uri="{BB962C8B-B14F-4D97-AF65-F5344CB8AC3E}">
        <p14:creationId xmlns:p14="http://schemas.microsoft.com/office/powerpoint/2010/main" val="6630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41" y="1050130"/>
            <a:ext cx="2999431" cy="300254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83" y="1172347"/>
            <a:ext cx="3711327" cy="3711327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5590621" y="4052677"/>
            <a:ext cx="579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6000" b="1" dirty="0" err="1" smtClean="0">
                <a:gradFill flip="none" rotWithShape="1">
                  <a:gsLst>
                    <a:gs pos="0">
                      <a:srgbClr val="FF5897"/>
                    </a:gs>
                    <a:gs pos="50000">
                      <a:srgbClr val="FF7B64"/>
                    </a:gs>
                    <a:gs pos="100000">
                      <a:srgbClr val="FFAC2A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ParkingBot</a:t>
            </a:r>
            <a:endParaRPr lang="en-US" sz="6000" b="1" dirty="0">
              <a:gradFill flip="none" rotWithShape="1">
                <a:gsLst>
                  <a:gs pos="0">
                    <a:srgbClr val="FF5897"/>
                  </a:gs>
                  <a:gs pos="50000">
                    <a:srgbClr val="FF7B64"/>
                  </a:gs>
                  <a:gs pos="100000">
                    <a:srgbClr val="FFAC2A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92700" y="4883674"/>
            <a:ext cx="16898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9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scan</a:t>
            </a:r>
            <a:endParaRPr lang="zh-TW" altLang="en-US" sz="2400" b="1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42515" y="4871995"/>
            <a:ext cx="3344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9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go to parking 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57195" y="4871995"/>
            <a:ext cx="18101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9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steps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8700" y="342244"/>
            <a:ext cx="9716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Thanks</a:t>
            </a:r>
            <a:r>
              <a:rPr lang="zh-TW" altLang="en-US" sz="4000" b="1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TW" sz="4000" b="1" dirty="0" smtClean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you, 3drens need your support!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版面配置區 60" descr="一位難求3.jpg"/>
          <p:cNvPicPr>
            <a:picLocks noChangeAspect="1"/>
          </p:cNvPicPr>
          <p:nvPr/>
        </p:nvPicPr>
        <p:blipFill>
          <a:blip r:embed="rId3" cstate="print"/>
          <a:srcRect t="12490" b="12490"/>
          <a:stretch>
            <a:fillRect/>
          </a:stretch>
        </p:blipFill>
        <p:spPr>
          <a:xfrm>
            <a:off x="-3175" y="0"/>
            <a:ext cx="1218882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49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03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Picture 2" descr="find parkin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1525"/>
            <a:ext cx="12180173" cy="76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11827" y="1585100"/>
            <a:ext cx="12192000" cy="707886"/>
          </a:xfrm>
          <a:prstGeom prst="rect">
            <a:avLst/>
          </a:prstGeom>
          <a:solidFill>
            <a:srgbClr val="177DC5">
              <a:alpha val="5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Finding </a:t>
            </a:r>
            <a:r>
              <a:rPr lang="en-US" altLang="zh-TW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 parking</a:t>
            </a:r>
            <a:r>
              <a:rPr lang="en-US" altLang="zh-TW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en-US" altLang="zh-TW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lot is </a:t>
            </a:r>
            <a:r>
              <a:rPr lang="en-US" altLang="zh-TW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zh-TW" altLang="en-US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headache</a:t>
            </a:r>
            <a:r>
              <a:rPr lang="zh-TW" altLang="en-US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4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issue.</a:t>
            </a:r>
            <a:endParaRPr lang="zh-TW" altLang="en-US" sz="4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8480" y="2920823"/>
            <a:ext cx="1076960" cy="2011680"/>
          </a:xfrm>
          <a:prstGeom prst="rect">
            <a:avLst/>
          </a:prstGeom>
          <a:solidFill>
            <a:srgbClr val="4079A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Freeform 16"/>
          <p:cNvSpPr>
            <a:spLocks noChangeArrowheads="1"/>
          </p:cNvSpPr>
          <p:nvPr/>
        </p:nvSpPr>
        <p:spPr bwMode="auto">
          <a:xfrm>
            <a:off x="2055654" y="3467294"/>
            <a:ext cx="582612" cy="918737"/>
          </a:xfrm>
          <a:custGeom>
            <a:avLst/>
            <a:gdLst>
              <a:gd name="T0" fmla="*/ 240 w 285"/>
              <a:gd name="T1" fmla="*/ 35 h 452"/>
              <a:gd name="T2" fmla="*/ 240 w 285"/>
              <a:gd name="T3" fmla="*/ 35 h 452"/>
              <a:gd name="T4" fmla="*/ 133 w 285"/>
              <a:gd name="T5" fmla="*/ 0 h 452"/>
              <a:gd name="T6" fmla="*/ 53 w 285"/>
              <a:gd name="T7" fmla="*/ 26 h 452"/>
              <a:gd name="T8" fmla="*/ 0 w 285"/>
              <a:gd name="T9" fmla="*/ 132 h 452"/>
              <a:gd name="T10" fmla="*/ 80 w 285"/>
              <a:gd name="T11" fmla="*/ 132 h 452"/>
              <a:gd name="T12" fmla="*/ 97 w 285"/>
              <a:gd name="T13" fmla="*/ 88 h 452"/>
              <a:gd name="T14" fmla="*/ 142 w 285"/>
              <a:gd name="T15" fmla="*/ 70 h 452"/>
              <a:gd name="T16" fmla="*/ 187 w 285"/>
              <a:gd name="T17" fmla="*/ 88 h 452"/>
              <a:gd name="T18" fmla="*/ 195 w 285"/>
              <a:gd name="T19" fmla="*/ 123 h 452"/>
              <a:gd name="T20" fmla="*/ 187 w 285"/>
              <a:gd name="T21" fmla="*/ 159 h 452"/>
              <a:gd name="T22" fmla="*/ 168 w 285"/>
              <a:gd name="T23" fmla="*/ 176 h 452"/>
              <a:gd name="T24" fmla="*/ 106 w 285"/>
              <a:gd name="T25" fmla="*/ 230 h 452"/>
              <a:gd name="T26" fmla="*/ 89 w 285"/>
              <a:gd name="T27" fmla="*/ 292 h 452"/>
              <a:gd name="T28" fmla="*/ 97 w 285"/>
              <a:gd name="T29" fmla="*/ 301 h 452"/>
              <a:gd name="T30" fmla="*/ 159 w 285"/>
              <a:gd name="T31" fmla="*/ 301 h 452"/>
              <a:gd name="T32" fmla="*/ 168 w 285"/>
              <a:gd name="T33" fmla="*/ 292 h 452"/>
              <a:gd name="T34" fmla="*/ 178 w 285"/>
              <a:gd name="T35" fmla="*/ 265 h 452"/>
              <a:gd name="T36" fmla="*/ 195 w 285"/>
              <a:gd name="T37" fmla="*/ 239 h 452"/>
              <a:gd name="T38" fmla="*/ 222 w 285"/>
              <a:gd name="T39" fmla="*/ 221 h 452"/>
              <a:gd name="T40" fmla="*/ 266 w 285"/>
              <a:gd name="T41" fmla="*/ 186 h 452"/>
              <a:gd name="T42" fmla="*/ 284 w 285"/>
              <a:gd name="T43" fmla="*/ 123 h 452"/>
              <a:gd name="T44" fmla="*/ 240 w 285"/>
              <a:gd name="T45" fmla="*/ 35 h 452"/>
              <a:gd name="T46" fmla="*/ 133 w 285"/>
              <a:gd name="T47" fmla="*/ 345 h 452"/>
              <a:gd name="T48" fmla="*/ 133 w 285"/>
              <a:gd name="T49" fmla="*/ 345 h 452"/>
              <a:gd name="T50" fmla="*/ 80 w 285"/>
              <a:gd name="T51" fmla="*/ 398 h 452"/>
              <a:gd name="T52" fmla="*/ 133 w 285"/>
              <a:gd name="T53" fmla="*/ 451 h 452"/>
              <a:gd name="T54" fmla="*/ 187 w 285"/>
              <a:gd name="T55" fmla="*/ 398 h 452"/>
              <a:gd name="T56" fmla="*/ 133 w 285"/>
              <a:gd name="T57" fmla="*/ 345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5" h="452">
                <a:moveTo>
                  <a:pt x="240" y="35"/>
                </a:moveTo>
                <a:lnTo>
                  <a:pt x="240" y="35"/>
                </a:lnTo>
                <a:cubicBezTo>
                  <a:pt x="213" y="8"/>
                  <a:pt x="178" y="0"/>
                  <a:pt x="133" y="0"/>
                </a:cubicBezTo>
                <a:cubicBezTo>
                  <a:pt x="106" y="0"/>
                  <a:pt x="80" y="8"/>
                  <a:pt x="53" y="26"/>
                </a:cubicBezTo>
                <a:cubicBezTo>
                  <a:pt x="18" y="44"/>
                  <a:pt x="0" y="79"/>
                  <a:pt x="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23"/>
                  <a:pt x="89" y="106"/>
                  <a:pt x="97" y="88"/>
                </a:cubicBezTo>
                <a:cubicBezTo>
                  <a:pt x="106" y="79"/>
                  <a:pt x="115" y="70"/>
                  <a:pt x="142" y="70"/>
                </a:cubicBezTo>
                <a:cubicBezTo>
                  <a:pt x="159" y="70"/>
                  <a:pt x="178" y="79"/>
                  <a:pt x="187" y="88"/>
                </a:cubicBezTo>
                <a:cubicBezTo>
                  <a:pt x="195" y="97"/>
                  <a:pt x="195" y="114"/>
                  <a:pt x="195" y="123"/>
                </a:cubicBezTo>
                <a:cubicBezTo>
                  <a:pt x="195" y="141"/>
                  <a:pt x="195" y="151"/>
                  <a:pt x="187" y="159"/>
                </a:cubicBezTo>
                <a:cubicBezTo>
                  <a:pt x="178" y="167"/>
                  <a:pt x="178" y="167"/>
                  <a:pt x="168" y="176"/>
                </a:cubicBezTo>
                <a:cubicBezTo>
                  <a:pt x="168" y="176"/>
                  <a:pt x="124" y="204"/>
                  <a:pt x="106" y="230"/>
                </a:cubicBezTo>
                <a:cubicBezTo>
                  <a:pt x="97" y="239"/>
                  <a:pt x="89" y="265"/>
                  <a:pt x="89" y="292"/>
                </a:cubicBezTo>
                <a:cubicBezTo>
                  <a:pt x="89" y="292"/>
                  <a:pt x="89" y="301"/>
                  <a:pt x="97" y="301"/>
                </a:cubicBezTo>
                <a:cubicBezTo>
                  <a:pt x="106" y="301"/>
                  <a:pt x="159" y="301"/>
                  <a:pt x="159" y="301"/>
                </a:cubicBezTo>
                <a:cubicBezTo>
                  <a:pt x="168" y="301"/>
                  <a:pt x="168" y="292"/>
                  <a:pt x="168" y="292"/>
                </a:cubicBezTo>
                <a:cubicBezTo>
                  <a:pt x="168" y="283"/>
                  <a:pt x="168" y="274"/>
                  <a:pt x="178" y="265"/>
                </a:cubicBezTo>
                <a:cubicBezTo>
                  <a:pt x="178" y="257"/>
                  <a:pt x="187" y="248"/>
                  <a:pt x="195" y="239"/>
                </a:cubicBezTo>
                <a:cubicBezTo>
                  <a:pt x="222" y="221"/>
                  <a:pt x="222" y="221"/>
                  <a:pt x="222" y="221"/>
                </a:cubicBezTo>
                <a:cubicBezTo>
                  <a:pt x="240" y="204"/>
                  <a:pt x="257" y="195"/>
                  <a:pt x="266" y="186"/>
                </a:cubicBezTo>
                <a:cubicBezTo>
                  <a:pt x="275" y="167"/>
                  <a:pt x="284" y="151"/>
                  <a:pt x="284" y="123"/>
                </a:cubicBezTo>
                <a:cubicBezTo>
                  <a:pt x="284" y="79"/>
                  <a:pt x="275" y="53"/>
                  <a:pt x="240" y="35"/>
                </a:cubicBezTo>
                <a:close/>
                <a:moveTo>
                  <a:pt x="133" y="345"/>
                </a:moveTo>
                <a:lnTo>
                  <a:pt x="133" y="345"/>
                </a:lnTo>
                <a:cubicBezTo>
                  <a:pt x="106" y="345"/>
                  <a:pt x="80" y="363"/>
                  <a:pt x="80" y="398"/>
                </a:cubicBezTo>
                <a:cubicBezTo>
                  <a:pt x="80" y="425"/>
                  <a:pt x="106" y="442"/>
                  <a:pt x="133" y="451"/>
                </a:cubicBezTo>
                <a:cubicBezTo>
                  <a:pt x="159" y="451"/>
                  <a:pt x="187" y="425"/>
                  <a:pt x="187" y="398"/>
                </a:cubicBezTo>
                <a:cubicBezTo>
                  <a:pt x="187" y="372"/>
                  <a:pt x="168" y="345"/>
                  <a:pt x="133" y="3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none" lIns="34290" tIns="17145" rIns="34290" bIns="1714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0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979" y="1574304"/>
            <a:ext cx="3991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336</a:t>
            </a:r>
            <a:r>
              <a:rPr lang="en-US" altLang="zh-TW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hours</a:t>
            </a:r>
          </a:p>
          <a:p>
            <a:pPr algn="ctr"/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to find parking space</a:t>
            </a:r>
            <a:r>
              <a:rPr lang="zh-TW" altLang="en-US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per</a:t>
            </a:r>
            <a:r>
              <a:rPr lang="zh-TW" altLang="en-US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year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42955" y="1574304"/>
            <a:ext cx="345121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30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%</a:t>
            </a:r>
            <a:endParaRPr lang="en-US" altLang="zh-CN" sz="96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 traffic congestion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08139" y="1574304"/>
            <a:ext cx="374142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4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%</a:t>
            </a:r>
          </a:p>
          <a:p>
            <a:pPr algn="ctr"/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d</a:t>
            </a:r>
            <a:r>
              <a:rPr lang="en-US" altLang="zh-CN" sz="28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river had cancelled trip due to without parking lot avail.</a:t>
            </a:r>
            <a:endParaRPr lang="zh-TW" altLang="en-US" sz="2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550223"/>
            <a:ext cx="11087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/>
              <a:t>Ref: </a:t>
            </a:r>
            <a:r>
              <a:rPr lang="zh-TW" altLang="en-US" sz="1400" dirty="0" smtClean="0"/>
              <a:t>(Association for European Transport 2006)“A Survey of Smart Parking Solutions”, 2017,IEEE Press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944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29" y="2084159"/>
            <a:ext cx="4373147" cy="32779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35527" y="1112025"/>
            <a:ext cx="46567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traffic issue 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Taipei </a:t>
            </a:r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FontTx/>
              <a:buChar char="→"/>
            </a:pPr>
            <a:r>
              <a:rPr lang="en-US" altLang="zh-TW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solidFill>
                  <a:srgbClr val="358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TW" sz="2800" b="1" dirty="0" smtClean="0">
                <a:solidFill>
                  <a:srgbClr val="358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llegal </a:t>
            </a:r>
            <a:r>
              <a:rPr lang="en-US" altLang="zh-TW" sz="2800" b="1" dirty="0" smtClean="0">
                <a:solidFill>
                  <a:srgbClr val="358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parking</a:t>
            </a:r>
            <a:endParaRPr lang="zh-TW" altLang="en-US" sz="2800" dirty="0">
              <a:solidFill>
                <a:srgbClr val="358E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37645" y="3690606"/>
            <a:ext cx="2604775" cy="954107"/>
          </a:xfrm>
          <a:prstGeom prst="rect">
            <a:avLst/>
          </a:prstGeom>
          <a:solidFill>
            <a:srgbClr val="EAF3FA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47.4% of  </a:t>
            </a:r>
            <a:endParaRPr lang="en-US" altLang="zh-TW" sz="2800" b="1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b="1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tickets. </a:t>
            </a:r>
            <a:endParaRPr lang="zh-TW" altLang="en-US" sz="2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乘號 6"/>
          <p:cNvSpPr/>
          <p:nvPr/>
        </p:nvSpPr>
        <p:spPr>
          <a:xfrm>
            <a:off x="6402992" y="3189009"/>
            <a:ext cx="2460902" cy="1957300"/>
          </a:xfrm>
          <a:prstGeom prst="mathMultiply">
            <a:avLst/>
          </a:prstGeom>
          <a:solidFill>
            <a:srgbClr val="FF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98" y="2048843"/>
            <a:ext cx="2554377" cy="3075336"/>
          </a:xfrm>
          <a:prstGeom prst="rect">
            <a:avLst/>
          </a:prstGeom>
        </p:spPr>
      </p:pic>
      <p:sp>
        <p:nvSpPr>
          <p:cNvPr id="10" name="乘號 9"/>
          <p:cNvSpPr/>
          <p:nvPr/>
        </p:nvSpPr>
        <p:spPr>
          <a:xfrm>
            <a:off x="840454" y="3094514"/>
            <a:ext cx="2460902" cy="1957300"/>
          </a:xfrm>
          <a:prstGeom prst="mathMultiply">
            <a:avLst/>
          </a:prstGeom>
          <a:solidFill>
            <a:srgbClr val="FF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8592" y="1112025"/>
            <a:ext cx="4222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b="1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travel experienced.</a:t>
            </a:r>
            <a:endParaRPr lang="en-US" altLang="zh-TW" sz="280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224739" y="4344923"/>
            <a:ext cx="1892427" cy="1885907"/>
          </a:xfrm>
          <a:prstGeom prst="ellipse">
            <a:avLst/>
          </a:prstGeom>
          <a:solidFill>
            <a:srgbClr val="CFE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6059581" y="0"/>
            <a:ext cx="0" cy="702379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8166755" y="1945530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66132" y="3867171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165509" y="5793005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71" y="4074285"/>
            <a:ext cx="1587486" cy="1587486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91" y="2096111"/>
            <a:ext cx="1587486" cy="1587486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47" y="5996398"/>
            <a:ext cx="1587486" cy="1587486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311400" y="1930027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10777" y="3851668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307977" y="5777502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50616" y="4058782"/>
            <a:ext cx="1587486" cy="1587486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8436" y="2080608"/>
            <a:ext cx="1587486" cy="1587486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4392" y="5980895"/>
            <a:ext cx="1587486" cy="1587486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65" y="4669077"/>
            <a:ext cx="1276565" cy="1276565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22679" y="0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2679" y="1925834"/>
            <a:ext cx="1414150" cy="1925834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177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056" y="3894610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9256" y="5820444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38105" y="4054589"/>
            <a:ext cx="1587486" cy="1587486"/>
          </a:xfrm>
          <a:prstGeom prst="rect">
            <a:avLst/>
          </a:prstGeom>
        </p:spPr>
      </p:pic>
      <p:pic>
        <p:nvPicPr>
          <p:cNvPr id="60" name="圖片 5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4329" y="98241"/>
            <a:ext cx="1587486" cy="1587486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04329" y="5976702"/>
            <a:ext cx="1587486" cy="1587486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0735622" y="1769576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734999" y="3691217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0732199" y="5617051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74838" y="3898331"/>
            <a:ext cx="1587486" cy="1587486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02658" y="1920157"/>
            <a:ext cx="1587486" cy="1587486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08614" y="5820444"/>
            <a:ext cx="1587486" cy="1587486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10732199" y="-177157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05191" y="-78916"/>
            <a:ext cx="1587486" cy="1587486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3327001" y="28060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4037" y="178641"/>
            <a:ext cx="1587486" cy="1587486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8172711" y="10610"/>
            <a:ext cx="1414150" cy="192583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39747" y="161191"/>
            <a:ext cx="1587486" cy="1587486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461760" y="2938614"/>
            <a:ext cx="6254085" cy="11465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latin typeface="Helvetica Neue" charset="0"/>
                <a:ea typeface="Helvetica Neue" charset="0"/>
                <a:cs typeface="Helvetica Neue" charset="0"/>
              </a:rPr>
              <a:t>It’s not only about “lack of parking space” but “</a:t>
            </a:r>
            <a:r>
              <a:rPr lang="en-US" altLang="zh-TW" sz="2800" b="1" dirty="0" smtClean="0">
                <a:latin typeface="Helvetica Neue" charset="0"/>
                <a:ea typeface="Helvetica Neue" charset="0"/>
                <a:cs typeface="Helvetica Neue" charset="0"/>
              </a:rPr>
              <a:t>where it is”</a:t>
            </a:r>
            <a:r>
              <a:rPr lang="en-US" altLang="zh-TW" sz="2800" dirty="0" smtClean="0"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5083" flipV="1">
            <a:off x="700787" y="2803598"/>
            <a:ext cx="1587486" cy="1587486"/>
          </a:xfrm>
          <a:prstGeom prst="rect">
            <a:avLst/>
          </a:prstGeom>
        </p:spPr>
      </p:pic>
      <p:cxnSp>
        <p:nvCxnSpPr>
          <p:cNvPr id="77" name="直線箭頭接點 76"/>
          <p:cNvCxnSpPr/>
          <p:nvPr/>
        </p:nvCxnSpPr>
        <p:spPr>
          <a:xfrm>
            <a:off x="2125980" y="4085183"/>
            <a:ext cx="477495" cy="74490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1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81" y="2076018"/>
            <a:ext cx="6377537" cy="4781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群組 29"/>
          <p:cNvGrpSpPr/>
          <p:nvPr/>
        </p:nvGrpSpPr>
        <p:grpSpPr>
          <a:xfrm>
            <a:off x="8583346" y="2243446"/>
            <a:ext cx="3080717" cy="2114110"/>
            <a:chOff x="8795527" y="4708533"/>
            <a:chExt cx="2279854" cy="15468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077" y="4708533"/>
              <a:ext cx="1513088" cy="1257869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8795527" y="5917592"/>
              <a:ext cx="2279854" cy="337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Unpaid fees inquiry</a:t>
              </a:r>
              <a:endParaRPr lang="zh-TW" altLang="en-US" sz="24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083669" y="2614310"/>
            <a:ext cx="3499677" cy="2481271"/>
            <a:chOff x="6038439" y="5392563"/>
            <a:chExt cx="3052206" cy="1666084"/>
          </a:xfrm>
        </p:grpSpPr>
        <p:sp>
          <p:nvSpPr>
            <p:cNvPr id="56" name="文字方塊 55"/>
            <p:cNvSpPr txBox="1"/>
            <p:nvPr/>
          </p:nvSpPr>
          <p:spPr>
            <a:xfrm>
              <a:off x="6038439" y="6252669"/>
              <a:ext cx="3052206" cy="8059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Navigate to parking lot</a:t>
              </a:r>
              <a:endParaRPr lang="en-US" altLang="zh-TW" sz="2400" b="1" dirty="0" smtClean="0">
                <a:latin typeface="Helvetica Neue" charset="0"/>
                <a:ea typeface="Helvetica Neue" charset="0"/>
                <a:cs typeface="Helvetica Neue" charset="0"/>
              </a:endParaRPr>
            </a:p>
            <a:p>
              <a:pPr algn="ctr"/>
              <a:r>
                <a:rPr lang="en-US" altLang="zh-TW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Street view</a:t>
              </a:r>
            </a:p>
            <a:p>
              <a:pPr algn="ctr"/>
              <a:r>
                <a:rPr lang="en-US" altLang="zh-TW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Crowd</a:t>
              </a:r>
              <a:r>
                <a:rPr lang="zh-TW" altLang="en-US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TW" sz="2400" b="1" dirty="0" smtClean="0">
                  <a:latin typeface="Helvetica Neue" charset="0"/>
                  <a:ea typeface="Helvetica Neue" charset="0"/>
                  <a:cs typeface="Helvetica Neue" charset="0"/>
                </a:rPr>
                <a:t>information</a:t>
              </a:r>
            </a:p>
          </p:txBody>
        </p:sp>
        <p:sp>
          <p:nvSpPr>
            <p:cNvPr id="114" name="Freeform 38"/>
            <p:cNvSpPr>
              <a:spLocks noEditPoints="1"/>
            </p:cNvSpPr>
            <p:nvPr/>
          </p:nvSpPr>
          <p:spPr bwMode="auto">
            <a:xfrm>
              <a:off x="6850847" y="5392563"/>
              <a:ext cx="1493573" cy="860106"/>
            </a:xfrm>
            <a:custGeom>
              <a:avLst/>
              <a:gdLst>
                <a:gd name="T0" fmla="*/ 2147483646 w 73"/>
                <a:gd name="T1" fmla="*/ 2147483646 h 57"/>
                <a:gd name="T2" fmla="*/ 2147483646 w 73"/>
                <a:gd name="T3" fmla="*/ 2147483646 h 57"/>
                <a:gd name="T4" fmla="*/ 2147483646 w 73"/>
                <a:gd name="T5" fmla="*/ 2147483646 h 57"/>
                <a:gd name="T6" fmla="*/ 2147483646 w 73"/>
                <a:gd name="T7" fmla="*/ 2147483646 h 57"/>
                <a:gd name="T8" fmla="*/ 2147483646 w 73"/>
                <a:gd name="T9" fmla="*/ 2147483646 h 57"/>
                <a:gd name="T10" fmla="*/ 2147483646 w 73"/>
                <a:gd name="T11" fmla="*/ 2147483646 h 57"/>
                <a:gd name="T12" fmla="*/ 2147483646 w 73"/>
                <a:gd name="T13" fmla="*/ 2147483646 h 57"/>
                <a:gd name="T14" fmla="*/ 2147483646 w 73"/>
                <a:gd name="T15" fmla="*/ 2147483646 h 57"/>
                <a:gd name="T16" fmla="*/ 2147483646 w 73"/>
                <a:gd name="T17" fmla="*/ 2147483646 h 57"/>
                <a:gd name="T18" fmla="*/ 2147483646 w 73"/>
                <a:gd name="T19" fmla="*/ 2147483646 h 57"/>
                <a:gd name="T20" fmla="*/ 2147483646 w 73"/>
                <a:gd name="T21" fmla="*/ 2147483646 h 57"/>
                <a:gd name="T22" fmla="*/ 2147483646 w 73"/>
                <a:gd name="T23" fmla="*/ 2147483646 h 57"/>
                <a:gd name="T24" fmla="*/ 2147483646 w 73"/>
                <a:gd name="T25" fmla="*/ 2147483646 h 57"/>
                <a:gd name="T26" fmla="*/ 0 w 73"/>
                <a:gd name="T27" fmla="*/ 2147483646 h 57"/>
                <a:gd name="T28" fmla="*/ 0 w 73"/>
                <a:gd name="T29" fmla="*/ 2147483646 h 57"/>
                <a:gd name="T30" fmla="*/ 2147483646 w 73"/>
                <a:gd name="T31" fmla="*/ 2147483646 h 57"/>
                <a:gd name="T32" fmla="*/ 2147483646 w 73"/>
                <a:gd name="T33" fmla="*/ 2147483646 h 57"/>
                <a:gd name="T34" fmla="*/ 2147483646 w 73"/>
                <a:gd name="T35" fmla="*/ 2147483646 h 57"/>
                <a:gd name="T36" fmla="*/ 2147483646 w 73"/>
                <a:gd name="T37" fmla="*/ 0 h 57"/>
                <a:gd name="T38" fmla="*/ 2147483646 w 73"/>
                <a:gd name="T39" fmla="*/ 0 h 57"/>
                <a:gd name="T40" fmla="*/ 2147483646 w 73"/>
                <a:gd name="T41" fmla="*/ 2147483646 h 57"/>
                <a:gd name="T42" fmla="*/ 2147483646 w 73"/>
                <a:gd name="T43" fmla="*/ 2147483646 h 57"/>
                <a:gd name="T44" fmla="*/ 2147483646 w 73"/>
                <a:gd name="T45" fmla="*/ 2147483646 h 57"/>
                <a:gd name="T46" fmla="*/ 2147483646 w 73"/>
                <a:gd name="T47" fmla="*/ 2147483646 h 57"/>
                <a:gd name="T48" fmla="*/ 2147483646 w 73"/>
                <a:gd name="T49" fmla="*/ 2147483646 h 57"/>
                <a:gd name="T50" fmla="*/ 2147483646 w 73"/>
                <a:gd name="T51" fmla="*/ 2147483646 h 57"/>
                <a:gd name="T52" fmla="*/ 2147483646 w 73"/>
                <a:gd name="T53" fmla="*/ 2147483646 h 57"/>
                <a:gd name="T54" fmla="*/ 2147483646 w 73"/>
                <a:gd name="T55" fmla="*/ 2147483646 h 57"/>
                <a:gd name="T56" fmla="*/ 2147483646 w 73"/>
                <a:gd name="T57" fmla="*/ 2147483646 h 57"/>
                <a:gd name="T58" fmla="*/ 2147483646 w 73"/>
                <a:gd name="T59" fmla="*/ 2147483646 h 57"/>
                <a:gd name="T60" fmla="*/ 2147483646 w 73"/>
                <a:gd name="T61" fmla="*/ 2147483646 h 57"/>
                <a:gd name="T62" fmla="*/ 2147483646 w 73"/>
                <a:gd name="T63" fmla="*/ 2147483646 h 57"/>
                <a:gd name="T64" fmla="*/ 2147483646 w 73"/>
                <a:gd name="T65" fmla="*/ 2147483646 h 57"/>
                <a:gd name="T66" fmla="*/ 2147483646 w 73"/>
                <a:gd name="T67" fmla="*/ 2147483646 h 57"/>
                <a:gd name="T68" fmla="*/ 2147483646 w 73"/>
                <a:gd name="T69" fmla="*/ 2147483646 h 57"/>
                <a:gd name="T70" fmla="*/ 2147483646 w 73"/>
                <a:gd name="T71" fmla="*/ 2147483646 h 57"/>
                <a:gd name="T72" fmla="*/ 2147483646 w 73"/>
                <a:gd name="T73" fmla="*/ 2147483646 h 57"/>
                <a:gd name="T74" fmla="*/ 2147483646 w 73"/>
                <a:gd name="T75" fmla="*/ 2147483646 h 57"/>
                <a:gd name="T76" fmla="*/ 2147483646 w 73"/>
                <a:gd name="T77" fmla="*/ 2147483646 h 57"/>
                <a:gd name="T78" fmla="*/ 2147483646 w 73"/>
                <a:gd name="T79" fmla="*/ 2147483646 h 57"/>
                <a:gd name="T80" fmla="*/ 2147483646 w 73"/>
                <a:gd name="T81" fmla="*/ 2147483646 h 57"/>
                <a:gd name="T82" fmla="*/ 2147483646 w 73"/>
                <a:gd name="T83" fmla="*/ 2147483646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3" h="57">
                  <a:moveTo>
                    <a:pt x="73" y="45"/>
                  </a:moveTo>
                  <a:cubicBezTo>
                    <a:pt x="73" y="46"/>
                    <a:pt x="72" y="46"/>
                    <a:pt x="72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8" y="54"/>
                    <a:pt x="65" y="57"/>
                    <a:pt x="61" y="57"/>
                  </a:cubicBezTo>
                  <a:cubicBezTo>
                    <a:pt x="58" y="57"/>
                    <a:pt x="55" y="54"/>
                    <a:pt x="55" y="51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4"/>
                    <a:pt x="15" y="57"/>
                    <a:pt x="11" y="57"/>
                  </a:cubicBezTo>
                  <a:cubicBezTo>
                    <a:pt x="7" y="57"/>
                    <a:pt x="4" y="54"/>
                    <a:pt x="4" y="51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6"/>
                    <a:pt x="0" y="4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3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4"/>
                    <a:pt x="18" y="0"/>
                    <a:pt x="2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5" y="0"/>
                    <a:pt x="59" y="4"/>
                    <a:pt x="60" y="8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9" y="23"/>
                    <a:pt x="73" y="27"/>
                    <a:pt x="73" y="31"/>
                  </a:cubicBezTo>
                  <a:lnTo>
                    <a:pt x="73" y="45"/>
                  </a:lnTo>
                  <a:close/>
                  <a:moveTo>
                    <a:pt x="11" y="29"/>
                  </a:moveTo>
                  <a:cubicBezTo>
                    <a:pt x="8" y="29"/>
                    <a:pt x="5" y="31"/>
                    <a:pt x="5" y="35"/>
                  </a:cubicBezTo>
                  <a:cubicBezTo>
                    <a:pt x="5" y="38"/>
                    <a:pt x="8" y="40"/>
                    <a:pt x="11" y="40"/>
                  </a:cubicBezTo>
                  <a:cubicBezTo>
                    <a:pt x="14" y="40"/>
                    <a:pt x="17" y="38"/>
                    <a:pt x="17" y="35"/>
                  </a:cubicBezTo>
                  <a:cubicBezTo>
                    <a:pt x="17" y="31"/>
                    <a:pt x="14" y="29"/>
                    <a:pt x="11" y="29"/>
                  </a:cubicBezTo>
                  <a:close/>
                  <a:moveTo>
                    <a:pt x="54" y="23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0" y="9"/>
                    <a:pt x="50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9"/>
                    <a:pt x="21" y="10"/>
                    <a:pt x="21" y="10"/>
                  </a:cubicBezTo>
                  <a:cubicBezTo>
                    <a:pt x="18" y="23"/>
                    <a:pt x="18" y="23"/>
                    <a:pt x="18" y="23"/>
                  </a:cubicBezTo>
                  <a:lnTo>
                    <a:pt x="54" y="23"/>
                  </a:lnTo>
                  <a:close/>
                  <a:moveTo>
                    <a:pt x="61" y="29"/>
                  </a:moveTo>
                  <a:cubicBezTo>
                    <a:pt x="58" y="29"/>
                    <a:pt x="56" y="31"/>
                    <a:pt x="56" y="35"/>
                  </a:cubicBezTo>
                  <a:cubicBezTo>
                    <a:pt x="56" y="38"/>
                    <a:pt x="58" y="40"/>
                    <a:pt x="61" y="40"/>
                  </a:cubicBezTo>
                  <a:cubicBezTo>
                    <a:pt x="65" y="40"/>
                    <a:pt x="67" y="38"/>
                    <a:pt x="67" y="35"/>
                  </a:cubicBezTo>
                  <a:cubicBezTo>
                    <a:pt x="67" y="31"/>
                    <a:pt x="65" y="29"/>
                    <a:pt x="61" y="2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zh-TW" altLang="en-US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42142" y="197570"/>
            <a:ext cx="8341204" cy="1572738"/>
            <a:chOff x="347295" y="1085271"/>
            <a:chExt cx="8341204" cy="1572738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396" y="1085271"/>
              <a:ext cx="1506540" cy="1508105"/>
            </a:xfrm>
            <a:prstGeom prst="rect">
              <a:avLst/>
            </a:prstGeom>
          </p:spPr>
        </p:pic>
        <p:sp>
          <p:nvSpPr>
            <p:cNvPr id="26" name="TextBox 13"/>
            <p:cNvSpPr txBox="1"/>
            <p:nvPr/>
          </p:nvSpPr>
          <p:spPr>
            <a:xfrm>
              <a:off x="347295" y="1679280"/>
              <a:ext cx="8341204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7200" b="1" dirty="0" err="1" smtClean="0">
                  <a:gradFill flip="none" rotWithShape="1">
                    <a:gsLst>
                      <a:gs pos="0">
                        <a:srgbClr val="FF5897"/>
                      </a:gs>
                      <a:gs pos="50000">
                        <a:srgbClr val="FF7B64"/>
                      </a:gs>
                      <a:gs pos="100000">
                        <a:srgbClr val="FFAC2A">
                          <a:shade val="100000"/>
                          <a:satMod val="115000"/>
                        </a:srgbClr>
                      </a:gs>
                    </a:gsLst>
                    <a:lin ang="13500000" scaled="1"/>
                    <a:tileRect/>
                  </a:gradFill>
                  <a:latin typeface="+mn-ea"/>
                  <a:cs typeface="Roboto Regular" charset="0"/>
                </a:rPr>
                <a:t>arkingBot</a:t>
              </a:r>
              <a:endParaRPr lang="en-US" sz="7200" b="1" dirty="0">
                <a:gradFill flip="none" rotWithShape="1">
                  <a:gsLst>
                    <a:gs pos="0">
                      <a:srgbClr val="FF5897"/>
                    </a:gs>
                    <a:gs pos="50000">
                      <a:srgbClr val="FF7B64"/>
                    </a:gs>
                    <a:gs pos="100000">
                      <a:srgbClr val="FFAC2A">
                        <a:shade val="100000"/>
                        <a:satMod val="115000"/>
                      </a:srgbClr>
                    </a:gs>
                  </a:gsLst>
                  <a:lin ang="13500000" scaled="1"/>
                  <a:tileRect/>
                </a:gradFill>
                <a:latin typeface="+mn-ea"/>
                <a:cs typeface="Roboto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2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6" descr="iPhone6_mockup_front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68" y="244438"/>
            <a:ext cx="4349932" cy="66135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284326" y="1940742"/>
            <a:ext cx="371447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your position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33" y="1132865"/>
            <a:ext cx="2671749" cy="47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5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8" t="27228" r="2177" b="11438"/>
          <a:stretch/>
        </p:blipFill>
        <p:spPr>
          <a:xfrm>
            <a:off x="4044369" y="2651161"/>
            <a:ext cx="1521215" cy="239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27228" r="26380" b="11017"/>
          <a:stretch/>
        </p:blipFill>
        <p:spPr>
          <a:xfrm>
            <a:off x="3641859" y="2502177"/>
            <a:ext cx="1690446" cy="2628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6" descr="iPhone6_mockup_front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01" y="158732"/>
            <a:ext cx="4349932" cy="66135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85" y="1177870"/>
            <a:ext cx="2614298" cy="46458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37275" y="2187880"/>
            <a:ext cx="514916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38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desired parking</a:t>
            </a:r>
            <a:r>
              <a:rPr lang="zh-TW" altLang="en-US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</a:t>
            </a:r>
            <a:endParaRPr lang="zh-TW" altLang="en-US" sz="3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t="982" b="1307"/>
          <a:stretch/>
        </p:blipFill>
        <p:spPr>
          <a:xfrm>
            <a:off x="1408501" y="2311109"/>
            <a:ext cx="1848466" cy="302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/>
          <a:srcRect t="982" b="1307"/>
          <a:stretch/>
        </p:blipFill>
        <p:spPr>
          <a:xfrm>
            <a:off x="1070415" y="2306156"/>
            <a:ext cx="1848466" cy="302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/>
          <a:srcRect t="982" b="1307"/>
          <a:stretch/>
        </p:blipFill>
        <p:spPr>
          <a:xfrm>
            <a:off x="702960" y="2311109"/>
            <a:ext cx="1854260" cy="3029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4920" y="2699447"/>
            <a:ext cx="852300" cy="7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</TotalTime>
  <Words>780</Words>
  <Application>Microsoft Macintosh PowerPoint</Application>
  <PresentationFormat>寬螢幕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Calibri</vt:lpstr>
      <vt:lpstr>Calibri Light</vt:lpstr>
      <vt:lpstr>Helvetica</vt:lpstr>
      <vt:lpstr>Helvetica Neue</vt:lpstr>
      <vt:lpstr>Microsoft JhengHei</vt:lpstr>
      <vt:lpstr>Roboto Regular</vt:lpstr>
      <vt:lpstr>微軟正黑體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Other parking Apps are good, but we more focus on messenger app.</vt:lpstr>
      <vt:lpstr>Why we choose LINE rather than Apps?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Lim ChungDial</dc:creator>
  <cp:lastModifiedBy>Lim ChungDial</cp:lastModifiedBy>
  <cp:revision>21</cp:revision>
  <cp:lastPrinted>2018-08-24T17:08:40Z</cp:lastPrinted>
  <dcterms:created xsi:type="dcterms:W3CDTF">2018-08-24T15:15:35Z</dcterms:created>
  <dcterms:modified xsi:type="dcterms:W3CDTF">2018-08-25T00:25:59Z</dcterms:modified>
</cp:coreProperties>
</file>